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5" d="100"/>
          <a:sy n="45" d="100"/>
        </p:scale>
        <p:origin x="-66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14" name="Título 13"/>
          <p:cNvSpPr>
            <a:spLocks noGrp="1"/>
          </p:cNvSpPr>
          <p:nvPr>
            <p:ph type="ctrTitle"/>
          </p:nvPr>
        </p:nvSpPr>
        <p:spPr>
          <a:xfrm>
            <a:off x="1432560" y="359898"/>
            <a:ext cx="7406640" cy="1472184"/>
          </a:xfrm>
        </p:spPr>
        <p:txBody>
          <a:bodyPr anchor="b"/>
          <a:lstStyle>
            <a:lvl1pPr algn="l">
              <a:defRPr/>
            </a:lvl1pPr>
            <a:extLst/>
          </a:lstStyle>
          <a:p>
            <a:r>
              <a:rPr kumimoji="0" lang="pt-BR" smtClean="0"/>
              <a:t>Clique para editar o estilo do título mestre</a:t>
            </a:r>
            <a:endParaRPr kumimoji="0" lang="en-US"/>
          </a:p>
        </p:txBody>
      </p:sp>
      <p:sp>
        <p:nvSpPr>
          <p:cNvPr id="22" name="Subtítulo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t-BR" smtClean="0"/>
              <a:t>Clique para editar o estilo do subtítulo mestre</a:t>
            </a:r>
            <a:endParaRPr kumimoji="0" lang="en-US"/>
          </a:p>
        </p:txBody>
      </p:sp>
      <p:sp>
        <p:nvSpPr>
          <p:cNvPr id="7" name="Espaço Reservado para Data 6"/>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20" name="Espaço Reservado para Rodapé 19"/>
          <p:cNvSpPr>
            <a:spLocks noGrp="1"/>
          </p:cNvSpPr>
          <p:nvPr>
            <p:ph type="ftr" sz="quarter" idx="11"/>
          </p:nvPr>
        </p:nvSpPr>
        <p:spPr/>
        <p:txBody>
          <a:bodyPr/>
          <a:lstStyle>
            <a:extLst/>
          </a:lstStyle>
          <a:p>
            <a:endParaRPr lang="pt-BR"/>
          </a:p>
        </p:txBody>
      </p:sp>
      <p:sp>
        <p:nvSpPr>
          <p:cNvPr id="10" name="Espaço Reservado para Número de Slide 9"/>
          <p:cNvSpPr>
            <a:spLocks noGrp="1"/>
          </p:cNvSpPr>
          <p:nvPr>
            <p:ph type="sldNum" sz="quarter" idx="12"/>
          </p:nvPr>
        </p:nvSpPr>
        <p:spPr/>
        <p:txBody>
          <a:bodyPr/>
          <a:lstStyle>
            <a:extLst/>
          </a:lstStyle>
          <a:p>
            <a:fld id="{350A1084-AAAF-40D1-AD4F-FE350922FD38}" type="slidenum">
              <a:rPr lang="pt-BR" smtClean="0"/>
              <a:pPr/>
              <a:t>‹nº›</a:t>
            </a:fld>
            <a:endParaRPr lang="pt-BR"/>
          </a:p>
        </p:txBody>
      </p:sp>
      <p:sp>
        <p:nvSpPr>
          <p:cNvPr id="8" name="E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p:txBody>
          <a:bodyPr/>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7" name="Retângulo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ítulo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350A1084-AAAF-40D1-AD4F-FE350922FD38}" type="slidenum">
              <a:rPr lang="pt-BR" smtClean="0"/>
              <a:pPr/>
              <a:t>‹nº›</a:t>
            </a:fld>
            <a:endParaRPr lang="pt-BR"/>
          </a:p>
        </p:txBody>
      </p:sp>
      <p:sp>
        <p:nvSpPr>
          <p:cNvPr id="10" name="Retângulo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435608" y="274320"/>
            <a:ext cx="7498080" cy="1143000"/>
          </a:xfrm>
        </p:spPr>
        <p:txBody>
          <a:bodyPr/>
          <a:lstStyle>
            <a:extLst/>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8" name="Espaço Reservado para Rodapé 7"/>
          <p:cNvSpPr>
            <a:spLocks noGrp="1"/>
          </p:cNvSpPr>
          <p:nvPr>
            <p:ph type="ftr" sz="quarter" idx="11"/>
          </p:nvPr>
        </p:nvSpPr>
        <p:spPr/>
        <p:txBody>
          <a:bodyPr/>
          <a:lstStyle>
            <a:extLst/>
          </a:lstStyle>
          <a:p>
            <a:endParaRPr lang="pt-BR"/>
          </a:p>
        </p:txBody>
      </p:sp>
      <p:sp>
        <p:nvSpPr>
          <p:cNvPr id="9" name="Espaço Reservado para Número de Slide 8"/>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1435608" y="274320"/>
            <a:ext cx="7498080" cy="1143000"/>
          </a:xfrm>
        </p:spPr>
        <p:txBody>
          <a:bodyPr anchor="ctr"/>
          <a:lstStyle>
            <a:extLst/>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4" name="Espaço Reservado para Rodapé 3"/>
          <p:cNvSpPr>
            <a:spLocks noGrp="1"/>
          </p:cNvSpPr>
          <p:nvPr>
            <p:ph type="ftr" sz="quarter" idx="11"/>
          </p:nvPr>
        </p:nvSpPr>
        <p:spPr/>
        <p:txBody>
          <a:bodyPr/>
          <a:lstStyle>
            <a:extLst/>
          </a:lstStyle>
          <a:p>
            <a:endParaRPr lang="pt-BR"/>
          </a:p>
        </p:txBody>
      </p:sp>
      <p:sp>
        <p:nvSpPr>
          <p:cNvPr id="5" name="Espaço Reservado para Número de Slide 4"/>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ço Reservado para Data 1"/>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3" name="Espaço Reservado para Rodapé 2"/>
          <p:cNvSpPr>
            <a:spLocks noGrp="1"/>
          </p:cNvSpPr>
          <p:nvPr>
            <p:ph type="ftr" sz="quarter" idx="11"/>
          </p:nvPr>
        </p:nvSpPr>
        <p:spPr/>
        <p:txBody>
          <a:bodyPr/>
          <a:lstStyle>
            <a:extLst/>
          </a:lstStyle>
          <a:p>
            <a:endParaRPr lang="pt-BR"/>
          </a:p>
        </p:txBody>
      </p:sp>
      <p:sp>
        <p:nvSpPr>
          <p:cNvPr id="4" name="Espaço Reservado para Número de Slide 3"/>
          <p:cNvSpPr>
            <a:spLocks noGrp="1"/>
          </p:cNvSpPr>
          <p:nvPr>
            <p:ph type="sldNum" sz="quarter" idx="12"/>
          </p:nvPr>
        </p:nvSpPr>
        <p:spPr/>
        <p:txBody>
          <a:bodyPr/>
          <a:lstStyle>
            <a:extLst/>
          </a:lstStyle>
          <a:p>
            <a:fld id="{350A1084-AAAF-40D1-AD4F-FE350922FD38}" type="slidenum">
              <a:rPr lang="pt-BR" smtClean="0"/>
              <a:pPr/>
              <a:t>‹nº›</a:t>
            </a:fld>
            <a:endParaRPr lang="pt-BR"/>
          </a:p>
        </p:txBody>
      </p:sp>
      <p:sp>
        <p:nvSpPr>
          <p:cNvPr id="6" name="Retângulo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pt-BR" smtClean="0"/>
              <a:t>Clique para editar o estilo do título mestre</a:t>
            </a:r>
            <a:endParaRPr kumimoji="0" lang="en-US"/>
          </a:p>
        </p:txBody>
      </p:sp>
      <p:sp>
        <p:nvSpPr>
          <p:cNvPr id="5" name="Espaço Reservado para Data 4"/>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350A1084-AAAF-40D1-AD4F-FE350922FD38}" type="slidenum">
              <a:rPr lang="pt-BR" smtClean="0"/>
              <a:pPr/>
              <a:t>‹nº›</a:t>
            </a:fld>
            <a:endParaRPr lang="pt-BR"/>
          </a:p>
        </p:txBody>
      </p:sp>
      <p:sp>
        <p:nvSpPr>
          <p:cNvPr id="8" name="Retângulo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ço Reservado para Imagem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pt-BR" smtClean="0"/>
              <a:t>Clique no ícone para adicionar uma imagem</a:t>
            </a:r>
            <a:endParaRPr kumimoji="0" lang="en-US" dirty="0"/>
          </a:p>
        </p:txBody>
      </p:sp>
      <p:sp>
        <p:nvSpPr>
          <p:cNvPr id="9" name="Fluxograma: Processo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uxograma: Processo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Espaço Reservado para Texto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pt-BR" smtClean="0"/>
              <a:t>Clique para editar os estilos do texto mestre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858000" y="274639"/>
            <a:ext cx="1828800" cy="5851525"/>
          </a:xfrm>
        </p:spPr>
        <p:txBody>
          <a:bodyPr vert="eaVert"/>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1143000" y="274640"/>
            <a:ext cx="5562600" cy="5851525"/>
          </a:xfrm>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BB9E9D57-D62A-4DBC-B45A-DA90EF9AEAF6}" type="datetimeFigureOut">
              <a:rPr lang="pt-BR" smtClean="0"/>
              <a:pPr/>
              <a:t>21/09/2019</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350A1084-AAAF-40D1-AD4F-FE350922FD38}"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Pizz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sc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tângu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Espaço Reservado para Títu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pt-BR" smtClean="0"/>
              <a:t>Clique para editar o estilo do título mestre</a:t>
            </a:r>
            <a:endParaRPr kumimoji="0" lang="en-US"/>
          </a:p>
        </p:txBody>
      </p:sp>
      <p:sp>
        <p:nvSpPr>
          <p:cNvPr id="9" name="Espaço Reservado para Tex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24" name="Espaço Reservado para Dat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B9E9D57-D62A-4DBC-B45A-DA90EF9AEAF6}" type="datetimeFigureOut">
              <a:rPr lang="pt-BR" smtClean="0"/>
              <a:pPr/>
              <a:t>21/09/2019</a:t>
            </a:fld>
            <a:endParaRPr lang="pt-BR"/>
          </a:p>
        </p:txBody>
      </p:sp>
      <p:sp>
        <p:nvSpPr>
          <p:cNvPr id="10" name="Espaço Reservado para Rodapé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pt-BR"/>
          </a:p>
        </p:txBody>
      </p:sp>
      <p:sp>
        <p:nvSpPr>
          <p:cNvPr id="22" name="Espaço Reservado para Número de Slid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50A1084-AAAF-40D1-AD4F-FE350922FD38}" type="slidenum">
              <a:rPr lang="pt-BR" smtClean="0"/>
              <a:pPr/>
              <a:t>‹nº›</a:t>
            </a:fld>
            <a:endParaRPr lang="pt-BR"/>
          </a:p>
        </p:txBody>
      </p:sp>
      <p:sp>
        <p:nvSpPr>
          <p:cNvPr id="15" name="Retângu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youtu.be/I40gDMeL95E" TargetMode="External"/><Relationship Id="rId2" Type="http://schemas.openxmlformats.org/officeDocument/2006/relationships/hyperlink" Target="https://youtu.be/jNsysIWyLE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32560" y="359898"/>
            <a:ext cx="7406640" cy="2997664"/>
          </a:xfrm>
        </p:spPr>
        <p:txBody>
          <a:bodyPr>
            <a:noAutofit/>
          </a:bodyPr>
          <a:lstStyle/>
          <a:p>
            <a:r>
              <a:rPr lang="pt-BR" sz="5400" dirty="0" smtClean="0"/>
              <a:t>A MULHER E  A POBREZA</a:t>
            </a:r>
            <a:endParaRPr lang="pt-BR" sz="5400" dirty="0"/>
          </a:p>
        </p:txBody>
      </p:sp>
      <p:sp>
        <p:nvSpPr>
          <p:cNvPr id="3" name="Subtítulo 2"/>
          <p:cNvSpPr>
            <a:spLocks noGrp="1"/>
          </p:cNvSpPr>
          <p:nvPr>
            <p:ph type="subTitle" idx="1"/>
          </p:nvPr>
        </p:nvSpPr>
        <p:spPr>
          <a:xfrm>
            <a:off x="1428728" y="4357694"/>
            <a:ext cx="7406640" cy="1752600"/>
          </a:xfrm>
        </p:spPr>
        <p:txBody>
          <a:bodyPr>
            <a:normAutofit/>
          </a:bodyPr>
          <a:lstStyle/>
          <a:p>
            <a:pPr algn="r"/>
            <a:r>
              <a:rPr lang="pt-BR" sz="3600" dirty="0" smtClean="0"/>
              <a:t>EBE 2019</a:t>
            </a:r>
          </a:p>
          <a:p>
            <a:pPr algn="r"/>
            <a:r>
              <a:rPr lang="pt-BR" sz="3600" dirty="0" smtClean="0"/>
              <a:t>21/09</a:t>
            </a:r>
            <a:endParaRPr lang="pt-BR"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214414" y="642918"/>
            <a:ext cx="7498080" cy="5605482"/>
          </a:xfrm>
        </p:spPr>
        <p:txBody>
          <a:bodyPr/>
          <a:lstStyle/>
          <a:p>
            <a:pPr>
              <a:buNone/>
            </a:pPr>
            <a:r>
              <a:rPr lang="pt-BR" b="1" dirty="0" smtClean="0"/>
              <a:t>	</a:t>
            </a:r>
            <a:r>
              <a:rPr lang="pt-BR" sz="4000" b="1" dirty="0" smtClean="0"/>
              <a:t>Mulheres são mais pobres, sofrem mais com a fome e são mais discriminadas do que homens, de acordo com uma pesquisa das Organização das Nações Unidas. </a:t>
            </a:r>
            <a:endParaRPr lang="pt-BR" dirty="0"/>
          </a:p>
        </p:txBody>
      </p:sp>
      <p:pic>
        <p:nvPicPr>
          <p:cNvPr id="1026" name="Picture 2" descr="Resultado de imagem para mulheres pobres ilustraÃ§Ã£o"/>
          <p:cNvPicPr>
            <a:picLocks noChangeAspect="1" noChangeArrowheads="1"/>
          </p:cNvPicPr>
          <p:nvPr/>
        </p:nvPicPr>
        <p:blipFill>
          <a:blip r:embed="rId2"/>
          <a:srcRect/>
          <a:stretch>
            <a:fillRect/>
          </a:stretch>
        </p:blipFill>
        <p:spPr bwMode="auto">
          <a:xfrm>
            <a:off x="5357818" y="4714884"/>
            <a:ext cx="2667000" cy="17145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1538" y="714356"/>
            <a:ext cx="7498080" cy="5534044"/>
          </a:xfrm>
        </p:spPr>
        <p:txBody>
          <a:bodyPr/>
          <a:lstStyle/>
          <a:p>
            <a:pPr>
              <a:buNone/>
            </a:pPr>
            <a:r>
              <a:rPr lang="pt-BR" b="1" dirty="0" smtClean="0"/>
              <a:t>	</a:t>
            </a:r>
            <a:r>
              <a:rPr lang="pt-BR" sz="3600" b="1" dirty="0" smtClean="0"/>
              <a:t>O relatório, intitulado </a:t>
            </a:r>
            <a:r>
              <a:rPr lang="pt-BR" sz="3600" b="1" i="1" dirty="0" smtClean="0"/>
              <a:t>"Transformando Promessas em Ações: Igualdade de Gênero na Agenda 2030 para o Desenvolvimento Sustentável"</a:t>
            </a:r>
            <a:r>
              <a:rPr lang="pt-BR" sz="3600" b="1" dirty="0" smtClean="0"/>
              <a:t>, mostra como mulheres de todo o mundo estão se saindo em diversas áreas do desenvolvimento. </a:t>
            </a:r>
            <a:endParaRPr lang="pt-BR" dirty="0"/>
          </a:p>
        </p:txBody>
      </p:sp>
      <p:pic>
        <p:nvPicPr>
          <p:cNvPr id="15362" name="Picture 2" descr="Resultado de imagem para mulheres pobres ilustraÃ§Ã£o"/>
          <p:cNvPicPr>
            <a:picLocks noChangeAspect="1" noChangeArrowheads="1"/>
          </p:cNvPicPr>
          <p:nvPr/>
        </p:nvPicPr>
        <p:blipFill>
          <a:blip r:embed="rId2" cstate="print"/>
          <a:srcRect/>
          <a:stretch>
            <a:fillRect/>
          </a:stretch>
        </p:blipFill>
        <p:spPr bwMode="auto">
          <a:xfrm>
            <a:off x="6572264" y="4929198"/>
            <a:ext cx="1917687" cy="153192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05482"/>
          </a:xfrm>
        </p:spPr>
        <p:txBody>
          <a:bodyPr/>
          <a:lstStyle/>
          <a:p>
            <a:pPr>
              <a:buNone/>
            </a:pPr>
            <a:r>
              <a:rPr lang="pt-BR" b="1" dirty="0" smtClean="0"/>
              <a:t>	</a:t>
            </a:r>
            <a:r>
              <a:rPr lang="pt-BR" sz="4000" b="1" dirty="0" smtClean="0"/>
              <a:t>O relatório mostra que existem 122 mulheres com idade entre 25 e 34 vivendo em situação de pobreza extrema para cada 100 homens da mesma faixa etária na mesma situação. </a:t>
            </a:r>
            <a:endParaRPr lang="pt-BR" dirty="0"/>
          </a:p>
        </p:txBody>
      </p:sp>
      <p:pic>
        <p:nvPicPr>
          <p:cNvPr id="16387" name="Picture 3" descr="C:\Users\Jane\Pictures\mulheres pobres.jpg"/>
          <p:cNvPicPr>
            <a:picLocks noChangeAspect="1" noChangeArrowheads="1"/>
          </p:cNvPicPr>
          <p:nvPr/>
        </p:nvPicPr>
        <p:blipFill>
          <a:blip r:embed="rId2"/>
          <a:srcRect/>
          <a:stretch>
            <a:fillRect/>
          </a:stretch>
        </p:blipFill>
        <p:spPr bwMode="auto">
          <a:xfrm>
            <a:off x="4286248" y="5143512"/>
            <a:ext cx="1530607" cy="150019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1538" y="500042"/>
            <a:ext cx="7498080" cy="5605482"/>
          </a:xfrm>
        </p:spPr>
        <p:txBody>
          <a:bodyPr/>
          <a:lstStyle/>
          <a:p>
            <a:pPr>
              <a:buNone/>
            </a:pPr>
            <a:r>
              <a:rPr lang="pt-BR" b="1" dirty="0" smtClean="0"/>
              <a:t>	</a:t>
            </a:r>
            <a:r>
              <a:rPr lang="pt-BR" sz="3600" b="1" dirty="0" smtClean="0"/>
              <a:t>A porcentagem de mulheres vivendo em lares pobres é de 12,8%, enquanto para os homens esse número é de 12,3%. A diferença pode parecer pequena, mas em números absolutos significa que existem 5 milhões de mulheres a mais nessa situação do que homens.</a:t>
            </a:r>
            <a:r>
              <a:rPr lang="pt-BR" b="1" dirty="0" smtClean="0"/>
              <a:t> </a:t>
            </a:r>
            <a:br>
              <a:rPr lang="pt-BR" b="1" dirty="0" smtClean="0"/>
            </a:br>
            <a:endParaRPr lang="pt-BR" dirty="0"/>
          </a:p>
        </p:txBody>
      </p:sp>
      <p:pic>
        <p:nvPicPr>
          <p:cNvPr id="17410" name="Picture 2" descr="Imagem relacionada"/>
          <p:cNvPicPr>
            <a:picLocks noChangeAspect="1" noChangeArrowheads="1"/>
          </p:cNvPicPr>
          <p:nvPr/>
        </p:nvPicPr>
        <p:blipFill>
          <a:blip r:embed="rId2" cstate="print"/>
          <a:srcRect/>
          <a:stretch>
            <a:fillRect/>
          </a:stretch>
        </p:blipFill>
        <p:spPr bwMode="auto">
          <a:xfrm>
            <a:off x="6643718" y="5743291"/>
            <a:ext cx="2500282" cy="111470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1538" y="714356"/>
            <a:ext cx="7498080" cy="5534044"/>
          </a:xfrm>
        </p:spPr>
        <p:txBody>
          <a:bodyPr/>
          <a:lstStyle/>
          <a:p>
            <a:pPr>
              <a:buNone/>
            </a:pPr>
            <a:r>
              <a:rPr lang="pt-BR" b="1" dirty="0" smtClean="0"/>
              <a:t>	É difícil para as mulheres escaparem da pobreza, segundo o relatório, porque elas têm menos acesso a trabalhos e oportunidades financeiras. Em muitos lugares do mundo, as mulheres não podem legalmente receber heranças, ter posse de terra ou acesso a crédito. </a:t>
            </a:r>
            <a:endParaRPr lang="pt-BR" dirty="0"/>
          </a:p>
        </p:txBody>
      </p:sp>
      <p:pic>
        <p:nvPicPr>
          <p:cNvPr id="18434" name="Picture 2" descr="Imagem relacionada"/>
          <p:cNvPicPr>
            <a:picLocks noChangeAspect="1" noChangeArrowheads="1"/>
          </p:cNvPicPr>
          <p:nvPr/>
        </p:nvPicPr>
        <p:blipFill>
          <a:blip r:embed="rId2"/>
          <a:srcRect/>
          <a:stretch>
            <a:fillRect/>
          </a:stretch>
        </p:blipFill>
        <p:spPr bwMode="auto">
          <a:xfrm>
            <a:off x="4000496" y="5000636"/>
            <a:ext cx="2472854" cy="157163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1538" y="571480"/>
            <a:ext cx="7498080" cy="5534044"/>
          </a:xfrm>
        </p:spPr>
        <p:txBody>
          <a:bodyPr>
            <a:normAutofit lnSpcReduction="10000"/>
          </a:bodyPr>
          <a:lstStyle/>
          <a:p>
            <a:pPr>
              <a:buNone/>
            </a:pPr>
            <a:r>
              <a:rPr lang="pt-BR" b="1" dirty="0" smtClean="0"/>
              <a:t>	E, é claro, mesmo quando mulheres encontram trabalhos, elas </a:t>
            </a:r>
            <a:r>
              <a:rPr lang="pt-BR" b="1" dirty="0" err="1" smtClean="0"/>
              <a:t>frequentemente</a:t>
            </a:r>
            <a:r>
              <a:rPr lang="pt-BR" b="1" dirty="0" smtClean="0"/>
              <a:t> recebem salários menores que homens. Mulheres têm também menos tempo para trabalhar, já que elas têm desproporcionalmente mais responsabilidades em casa (como realizar trabalhos domésticos, cozinhar ou cuidar de crianças) do que os homens. </a:t>
            </a:r>
            <a:br>
              <a:rPr lang="pt-BR" b="1" dirty="0" smtClean="0"/>
            </a:br>
            <a:endParaRPr lang="pt-BR" dirty="0"/>
          </a:p>
        </p:txBody>
      </p:sp>
      <p:pic>
        <p:nvPicPr>
          <p:cNvPr id="19458" name="Picture 2" descr="Resultado de imagem para mulher dupla jornada de trabalho  ilustraÃ§Ã£o"/>
          <p:cNvPicPr>
            <a:picLocks noChangeAspect="1" noChangeArrowheads="1"/>
          </p:cNvPicPr>
          <p:nvPr/>
        </p:nvPicPr>
        <p:blipFill>
          <a:blip r:embed="rId2"/>
          <a:srcRect/>
          <a:stretch>
            <a:fillRect/>
          </a:stretch>
        </p:blipFill>
        <p:spPr bwMode="auto">
          <a:xfrm>
            <a:off x="6220599" y="5214950"/>
            <a:ext cx="2022215" cy="164305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1538" y="571480"/>
            <a:ext cx="7498080" cy="5676920"/>
          </a:xfrm>
        </p:spPr>
        <p:txBody>
          <a:bodyPr/>
          <a:lstStyle/>
          <a:p>
            <a:pPr>
              <a:buNone/>
            </a:pPr>
            <a:r>
              <a:rPr lang="pt-BR" b="1" dirty="0" smtClean="0"/>
              <a:t>	O relatório também mostra que as mulheres também são mais vulneráveis à instabilidade alimentar em dois terços dos países – o que quer dizer que, quando há uma crise, é mais provável que as mulheres sintam fome do que os homens. A porcentagem mais alta de mulheres que enfrentam esses desafios estão na África subsaariana, apesar do problema ser mundial. </a:t>
            </a:r>
            <a:endParaRPr lang="pt-BR" dirty="0"/>
          </a:p>
        </p:txBody>
      </p:sp>
      <p:pic>
        <p:nvPicPr>
          <p:cNvPr id="20482" name="Picture 2" descr="Resultado de imagem para mulher dupla jornada de trabalho  ilustraÃ§Ã£o"/>
          <p:cNvPicPr>
            <a:picLocks noChangeAspect="1" noChangeArrowheads="1"/>
          </p:cNvPicPr>
          <p:nvPr/>
        </p:nvPicPr>
        <p:blipFill>
          <a:blip r:embed="rId2"/>
          <a:srcRect/>
          <a:stretch>
            <a:fillRect/>
          </a:stretch>
        </p:blipFill>
        <p:spPr bwMode="auto">
          <a:xfrm rot="16200000">
            <a:off x="-2827685" y="2835430"/>
            <a:ext cx="6818162" cy="122697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76920"/>
          </a:xfrm>
        </p:spPr>
        <p:txBody>
          <a:bodyPr/>
          <a:lstStyle/>
          <a:p>
            <a:pPr>
              <a:buNone/>
            </a:pPr>
            <a:r>
              <a:rPr lang="pt-BR" b="1" dirty="0" smtClean="0"/>
              <a:t>	</a:t>
            </a:r>
            <a:r>
              <a:rPr lang="pt-BR" sz="3600" b="1" dirty="0" smtClean="0"/>
              <a:t>Mundialmente, 303 mil mulheres morreram por causas relacionadas à gravidez em 2015. Quase dois terços dessas mortes aconteceram na África subsaariana, segundo os autores do relatório. </a:t>
            </a:r>
            <a:endParaRPr lang="pt-BR" dirty="0"/>
          </a:p>
        </p:txBody>
      </p:sp>
      <p:pic>
        <p:nvPicPr>
          <p:cNvPr id="21506" name="Picture 2" descr="Imagem relacionada"/>
          <p:cNvPicPr>
            <a:picLocks noChangeAspect="1" noChangeArrowheads="1"/>
          </p:cNvPicPr>
          <p:nvPr/>
        </p:nvPicPr>
        <p:blipFill>
          <a:blip r:embed="rId2"/>
          <a:srcRect/>
          <a:stretch>
            <a:fillRect/>
          </a:stretch>
        </p:blipFill>
        <p:spPr bwMode="auto">
          <a:xfrm>
            <a:off x="5643569" y="4500570"/>
            <a:ext cx="2905113" cy="217883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43602"/>
          </a:xfrm>
        </p:spPr>
        <p:txBody>
          <a:bodyPr/>
          <a:lstStyle/>
          <a:p>
            <a:pPr>
              <a:buNone/>
            </a:pPr>
            <a:r>
              <a:rPr lang="pt-BR" b="1" dirty="0" smtClean="0"/>
              <a:t>	</a:t>
            </a:r>
            <a:r>
              <a:rPr lang="pt-BR" sz="3600" b="1" dirty="0" smtClean="0"/>
              <a:t>Além disso, mulheres de baixa-renda são mais vulneráveis a isso. Este é um desafio que também está presente nos EUA, o único país desenvolvido no qual a taxa de morte entre mulheres grávidas está aumentando. </a:t>
            </a:r>
            <a:endParaRPr lang="pt-BR" dirty="0" smtClean="0"/>
          </a:p>
          <a:p>
            <a:pPr>
              <a:buNone/>
            </a:pPr>
            <a:endParaRPr lang="pt-BR" dirty="0"/>
          </a:p>
        </p:txBody>
      </p:sp>
      <p:pic>
        <p:nvPicPr>
          <p:cNvPr id="22530" name="Picture 2" descr="Resultado de imagem para gravidez precoce ilustraÃ§Ã£o"/>
          <p:cNvPicPr>
            <a:picLocks noChangeAspect="1" noChangeArrowheads="1"/>
          </p:cNvPicPr>
          <p:nvPr/>
        </p:nvPicPr>
        <p:blipFill>
          <a:blip r:embed="rId2"/>
          <a:srcRect/>
          <a:stretch>
            <a:fillRect/>
          </a:stretch>
        </p:blipFill>
        <p:spPr bwMode="auto">
          <a:xfrm>
            <a:off x="5643570" y="4762485"/>
            <a:ext cx="3143272" cy="209551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05482"/>
          </a:xfrm>
        </p:spPr>
        <p:txBody>
          <a:bodyPr/>
          <a:lstStyle/>
          <a:p>
            <a:pPr>
              <a:buNone/>
            </a:pPr>
            <a:r>
              <a:rPr lang="pt-BR" b="1" dirty="0" smtClean="0"/>
              <a:t>	</a:t>
            </a:r>
            <a:r>
              <a:rPr lang="pt-BR" sz="3600" b="1" dirty="0" smtClean="0"/>
              <a:t>Apesar de alguns avanços importantes nos últimos anos, não há nenhum país no mundo em que a exista igualdade econômica entre homens e mulheres. E são as mulheres que estão mais vulneráveis a viver na pobreza.</a:t>
            </a:r>
            <a:endParaRPr lang="pt-BR" dirty="0" smtClean="0"/>
          </a:p>
          <a:p>
            <a:pPr>
              <a:buNone/>
            </a:pPr>
            <a:endParaRPr lang="pt-BR" dirty="0"/>
          </a:p>
        </p:txBody>
      </p:sp>
      <p:pic>
        <p:nvPicPr>
          <p:cNvPr id="23554" name="Picture 2" descr="Resultado de imagem para mulheres vivendo em situaÃ§Ã£o de pobreza ilustraÃ§Ã£o"/>
          <p:cNvPicPr>
            <a:picLocks noChangeAspect="1" noChangeArrowheads="1"/>
          </p:cNvPicPr>
          <p:nvPr/>
        </p:nvPicPr>
        <p:blipFill>
          <a:blip r:embed="rId2"/>
          <a:srcRect/>
          <a:stretch>
            <a:fillRect/>
          </a:stretch>
        </p:blipFill>
        <p:spPr bwMode="auto">
          <a:xfrm>
            <a:off x="5000628" y="4714884"/>
            <a:ext cx="2905132" cy="193533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85794"/>
            <a:ext cx="7498080" cy="5462606"/>
          </a:xfrm>
        </p:spPr>
        <p:txBody>
          <a:bodyPr>
            <a:normAutofit fontScale="92500" lnSpcReduction="10000"/>
          </a:bodyPr>
          <a:lstStyle/>
          <a:p>
            <a:pPr>
              <a:buNone/>
            </a:pPr>
            <a:r>
              <a:rPr lang="pt-BR" dirty="0" smtClean="0"/>
              <a:t>	</a:t>
            </a:r>
            <a:r>
              <a:rPr lang="pt-BR" b="1" dirty="0" smtClean="0"/>
              <a:t>Salários baixos </a:t>
            </a:r>
          </a:p>
          <a:p>
            <a:pPr>
              <a:buNone/>
            </a:pPr>
            <a:r>
              <a:rPr lang="pt-BR" b="1" dirty="0" smtClean="0"/>
              <a:t>	Em todo o mundo, a diferença salarial entre homens e mulheres é de 23%. </a:t>
            </a:r>
          </a:p>
          <a:p>
            <a:pPr>
              <a:buNone/>
            </a:pPr>
            <a:endParaRPr lang="pt-BR" b="1" dirty="0" smtClean="0"/>
          </a:p>
          <a:p>
            <a:pPr>
              <a:buNone/>
            </a:pPr>
            <a:endParaRPr lang="pt-BR" b="1" dirty="0" smtClean="0"/>
          </a:p>
          <a:p>
            <a:pPr>
              <a:buNone/>
            </a:pPr>
            <a:r>
              <a:rPr lang="pt-BR" b="1" dirty="0" smtClean="0"/>
              <a:t>	No ritmo atual, será </a:t>
            </a:r>
          </a:p>
          <a:p>
            <a:pPr>
              <a:buNone/>
            </a:pPr>
            <a:r>
              <a:rPr lang="pt-BR" b="1" dirty="0" smtClean="0"/>
              <a:t>	necessário um período </a:t>
            </a:r>
          </a:p>
          <a:p>
            <a:pPr>
              <a:buNone/>
            </a:pPr>
            <a:r>
              <a:rPr lang="pt-BR" b="1" dirty="0" smtClean="0"/>
              <a:t>	de 170 anos para eliminar essa diferença. Hoje, existem 700 milhões de mulheres a menos do que homens com trabalho remunerado. </a:t>
            </a:r>
            <a:endParaRPr lang="pt-BR" dirty="0" smtClean="0"/>
          </a:p>
          <a:p>
            <a:pPr>
              <a:buNone/>
            </a:pPr>
            <a:endParaRPr lang="pt-BR" dirty="0"/>
          </a:p>
        </p:txBody>
      </p:sp>
      <p:pic>
        <p:nvPicPr>
          <p:cNvPr id="24578" name="Picture 2" descr="Resultado de imagem para mulheres ganham menos do que os homens ilustraÃ§Ã£o"/>
          <p:cNvPicPr>
            <a:picLocks noChangeAspect="1" noChangeArrowheads="1"/>
          </p:cNvPicPr>
          <p:nvPr/>
        </p:nvPicPr>
        <p:blipFill>
          <a:blip r:embed="rId2" cstate="print"/>
          <a:srcRect/>
          <a:stretch>
            <a:fillRect/>
          </a:stretch>
        </p:blipFill>
        <p:spPr bwMode="auto">
          <a:xfrm>
            <a:off x="6929454" y="2285992"/>
            <a:ext cx="1714512" cy="171451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498080" cy="5534044"/>
          </a:xfrm>
        </p:spPr>
        <p:txBody>
          <a:bodyPr>
            <a:normAutofit fontScale="92500"/>
          </a:bodyPr>
          <a:lstStyle/>
          <a:p>
            <a:pPr>
              <a:buNone/>
            </a:pPr>
            <a:r>
              <a:rPr lang="pt-BR" b="1" dirty="0" smtClean="0"/>
              <a:t>	</a:t>
            </a:r>
            <a:r>
              <a:rPr lang="pt-BR" b="1" i="1" dirty="0" smtClean="0"/>
              <a:t>Ausência de empregos dignos </a:t>
            </a:r>
            <a:r>
              <a:rPr lang="pt-BR" b="1" dirty="0" smtClean="0"/>
              <a:t> </a:t>
            </a:r>
          </a:p>
          <a:p>
            <a:pPr>
              <a:buNone/>
            </a:pPr>
            <a:r>
              <a:rPr lang="pt-BR" b="1" dirty="0" smtClean="0"/>
              <a:t>	75% das mulheres que </a:t>
            </a:r>
          </a:p>
          <a:p>
            <a:pPr>
              <a:buNone/>
            </a:pPr>
            <a:r>
              <a:rPr lang="pt-BR" b="1" dirty="0" smtClean="0"/>
              <a:t>	vivem em regiões em </a:t>
            </a:r>
          </a:p>
          <a:p>
            <a:pPr>
              <a:buNone/>
            </a:pPr>
            <a:r>
              <a:rPr lang="pt-BR" b="1" dirty="0" smtClean="0"/>
              <a:t>	desenvolvimento trabalham </a:t>
            </a:r>
          </a:p>
          <a:p>
            <a:pPr>
              <a:buNone/>
            </a:pPr>
            <a:r>
              <a:rPr lang="pt-BR" b="1" dirty="0" smtClean="0"/>
              <a:t>	sem contrato formal, carecem </a:t>
            </a:r>
          </a:p>
          <a:p>
            <a:pPr>
              <a:buNone/>
            </a:pPr>
            <a:r>
              <a:rPr lang="pt-BR" b="1" dirty="0" smtClean="0"/>
              <a:t>	de direitos e não possuem acesso à seguridade social. O pouco salário que recebem também não as permite sair da pobreza. Estima-se que 600 milhões das mulheres estejam nas formas mais inseguras e precárias de trabalho. </a:t>
            </a:r>
            <a:endParaRPr lang="pt-BR" dirty="0" smtClean="0"/>
          </a:p>
          <a:p>
            <a:pPr>
              <a:buNone/>
            </a:pPr>
            <a:endParaRPr lang="pt-BR" dirty="0"/>
          </a:p>
        </p:txBody>
      </p:sp>
      <p:pic>
        <p:nvPicPr>
          <p:cNvPr id="25602" name="Picture 2" descr="Imagem relacionada"/>
          <p:cNvPicPr>
            <a:picLocks noChangeAspect="1" noChangeArrowheads="1"/>
          </p:cNvPicPr>
          <p:nvPr/>
        </p:nvPicPr>
        <p:blipFill>
          <a:blip r:embed="rId2"/>
          <a:srcRect/>
          <a:stretch>
            <a:fillRect/>
          </a:stretch>
        </p:blipFill>
        <p:spPr bwMode="auto">
          <a:xfrm>
            <a:off x="6750050" y="1214422"/>
            <a:ext cx="2393950" cy="134745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643866" cy="5676920"/>
          </a:xfrm>
        </p:spPr>
        <p:txBody>
          <a:bodyPr>
            <a:normAutofit fontScale="92500" lnSpcReduction="10000"/>
          </a:bodyPr>
          <a:lstStyle/>
          <a:p>
            <a:pPr>
              <a:buNone/>
            </a:pPr>
            <a:r>
              <a:rPr lang="pt-BR" dirty="0" smtClean="0"/>
              <a:t>	</a:t>
            </a:r>
            <a:r>
              <a:rPr lang="pt-BR" b="1" i="1" dirty="0" smtClean="0"/>
              <a:t>Trabalhos domésticos não remunerados </a:t>
            </a:r>
          </a:p>
          <a:p>
            <a:pPr>
              <a:buNone/>
            </a:pPr>
            <a:r>
              <a:rPr lang="pt-BR" b="1" dirty="0" smtClean="0"/>
              <a:t>	</a:t>
            </a:r>
          </a:p>
          <a:p>
            <a:pPr>
              <a:buNone/>
            </a:pPr>
            <a:r>
              <a:rPr lang="pt-BR" b="1" dirty="0" smtClean="0"/>
              <a:t>	 As mulheres assumem entre duas e dez vezes mais o trabalho não remunerado que os homens, como tarefas domésticas e cuidado com as crianças. Estima-se que esse trabalho contribua para a economia mundial o equivalente a 10 bilhões de </a:t>
            </a:r>
          </a:p>
          <a:p>
            <a:pPr>
              <a:buNone/>
            </a:pPr>
            <a:r>
              <a:rPr lang="pt-BR" b="1" dirty="0" smtClean="0"/>
              <a:t>	dólares ao ano </a:t>
            </a:r>
          </a:p>
          <a:p>
            <a:pPr>
              <a:buNone/>
            </a:pPr>
            <a:r>
              <a:rPr lang="pt-BR" b="1" dirty="0" smtClean="0"/>
              <a:t>	(mais de 12% do </a:t>
            </a:r>
          </a:p>
          <a:p>
            <a:pPr>
              <a:buNone/>
            </a:pPr>
            <a:r>
              <a:rPr lang="pt-BR" b="1" dirty="0" smtClean="0"/>
              <a:t>	PIB mundial). </a:t>
            </a:r>
            <a:endParaRPr lang="pt-BR" dirty="0" smtClean="0"/>
          </a:p>
          <a:p>
            <a:pPr>
              <a:buNone/>
            </a:pPr>
            <a:endParaRPr lang="pt-BR" dirty="0"/>
          </a:p>
        </p:txBody>
      </p:sp>
      <p:pic>
        <p:nvPicPr>
          <p:cNvPr id="26628" name="Picture 4" descr="Resultado de imagem para mulheres trabalho domÃ©stico nÃ£o remunerado ilustraÃ§Ã£o"/>
          <p:cNvPicPr>
            <a:picLocks noChangeAspect="1" noChangeArrowheads="1"/>
          </p:cNvPicPr>
          <p:nvPr/>
        </p:nvPicPr>
        <p:blipFill>
          <a:blip r:embed="rId2"/>
          <a:srcRect/>
          <a:stretch>
            <a:fillRect/>
          </a:stretch>
        </p:blipFill>
        <p:spPr bwMode="auto">
          <a:xfrm>
            <a:off x="6143636" y="4806710"/>
            <a:ext cx="2643206" cy="188800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76920"/>
          </a:xfrm>
        </p:spPr>
        <p:txBody>
          <a:bodyPr>
            <a:normAutofit fontScale="92500" lnSpcReduction="10000"/>
          </a:bodyPr>
          <a:lstStyle/>
          <a:p>
            <a:pPr>
              <a:buNone/>
            </a:pPr>
            <a:r>
              <a:rPr lang="pt-BR" dirty="0" smtClean="0"/>
              <a:t>	</a:t>
            </a:r>
            <a:r>
              <a:rPr lang="pt-BR" b="1" i="1" dirty="0" smtClean="0"/>
              <a:t>Jornadas de trabalho mais longas </a:t>
            </a:r>
          </a:p>
          <a:p>
            <a:pPr>
              <a:buNone/>
            </a:pPr>
            <a:r>
              <a:rPr lang="pt-BR" b="1" dirty="0" smtClean="0"/>
              <a:t>		</a:t>
            </a:r>
          </a:p>
          <a:p>
            <a:pPr>
              <a:buNone/>
            </a:pPr>
            <a:r>
              <a:rPr lang="pt-BR" b="1" dirty="0" smtClean="0"/>
              <a:t>	As mulheres trabalham mais horas no dia que os homens quando somados os trabalhos remunerado e não remunerado. Dessa forma, nos dias atuais, uma jovem trabalhará, em média, </a:t>
            </a:r>
          </a:p>
          <a:p>
            <a:pPr>
              <a:buNone/>
            </a:pPr>
            <a:r>
              <a:rPr lang="pt-BR" b="1" dirty="0" smtClean="0"/>
              <a:t>	4 anos a mais que </a:t>
            </a:r>
          </a:p>
          <a:p>
            <a:pPr>
              <a:buNone/>
            </a:pPr>
            <a:r>
              <a:rPr lang="pt-BR" b="1" dirty="0" smtClean="0"/>
              <a:t>	um homem ao </a:t>
            </a:r>
          </a:p>
          <a:p>
            <a:pPr>
              <a:buNone/>
            </a:pPr>
            <a:r>
              <a:rPr lang="pt-BR" b="1" dirty="0" smtClean="0"/>
              <a:t>	longo de sua vida. </a:t>
            </a:r>
          </a:p>
          <a:p>
            <a:pPr>
              <a:buNone/>
            </a:pPr>
            <a:r>
              <a:rPr lang="pt-BR" b="1" dirty="0" smtClean="0"/>
              <a:t>	</a:t>
            </a:r>
            <a:endParaRPr lang="pt-BR" dirty="0" smtClean="0"/>
          </a:p>
          <a:p>
            <a:pPr>
              <a:buNone/>
            </a:pPr>
            <a:endParaRPr lang="pt-BR" dirty="0"/>
          </a:p>
        </p:txBody>
      </p:sp>
      <p:pic>
        <p:nvPicPr>
          <p:cNvPr id="27650" name="Picture 2" descr="Imagem relacionada"/>
          <p:cNvPicPr>
            <a:picLocks noChangeAspect="1" noChangeArrowheads="1"/>
          </p:cNvPicPr>
          <p:nvPr/>
        </p:nvPicPr>
        <p:blipFill>
          <a:blip r:embed="rId2"/>
          <a:srcRect/>
          <a:stretch>
            <a:fillRect/>
          </a:stretch>
        </p:blipFill>
        <p:spPr bwMode="auto">
          <a:xfrm>
            <a:off x="5429256" y="4071942"/>
            <a:ext cx="3250992" cy="259915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786478"/>
          </a:xfrm>
        </p:spPr>
        <p:txBody>
          <a:bodyPr>
            <a:normAutofit fontScale="77500" lnSpcReduction="20000"/>
          </a:bodyPr>
          <a:lstStyle/>
          <a:p>
            <a:pPr>
              <a:buNone/>
            </a:pPr>
            <a:r>
              <a:rPr lang="pt-BR" dirty="0" smtClean="0"/>
              <a:t>	</a:t>
            </a:r>
            <a:r>
              <a:rPr lang="pt-BR" b="1" i="1" dirty="0" smtClean="0"/>
              <a:t>Igualdade econômica e redução da pobreza</a:t>
            </a:r>
          </a:p>
          <a:p>
            <a:pPr>
              <a:buNone/>
            </a:pPr>
            <a:endParaRPr lang="pt-BR" sz="1900" dirty="0" smtClean="0"/>
          </a:p>
          <a:p>
            <a:pPr>
              <a:buNone/>
            </a:pPr>
            <a:r>
              <a:rPr lang="pt-BR" b="1" dirty="0" smtClean="0"/>
              <a:t>	Para garantir os direitos das mulheres, reduzir a pobreza e cumprir com os objetivos de desenvolvimento, é fundamental apoiar o acesso das mulheres a trabalhos com uma condição digna e melhores meios de vida. </a:t>
            </a:r>
          </a:p>
          <a:p>
            <a:pPr>
              <a:buNone/>
            </a:pPr>
            <a:r>
              <a:rPr lang="pt-BR" b="1" dirty="0" smtClean="0"/>
              <a:t>	</a:t>
            </a:r>
          </a:p>
          <a:p>
            <a:pPr>
              <a:buNone/>
            </a:pPr>
            <a:r>
              <a:rPr lang="pt-BR" b="1" dirty="0" smtClean="0"/>
              <a:t>	O </a:t>
            </a:r>
            <a:r>
              <a:rPr lang="pt-BR" b="1" dirty="0" err="1" smtClean="0"/>
              <a:t>empoderamento</a:t>
            </a:r>
            <a:r>
              <a:rPr lang="pt-BR" b="1" dirty="0" smtClean="0"/>
              <a:t> econômico das mulheres é um elemento fundamental a ser realizado. </a:t>
            </a:r>
          </a:p>
          <a:p>
            <a:pPr>
              <a:buNone/>
            </a:pPr>
            <a:r>
              <a:rPr lang="pt-BR" b="1" dirty="0" smtClean="0"/>
              <a:t>	Necessitamos de uma economia humana que beneficie tanto homens como mulheres, e que esteja a serviço de todas as pessoas, não </a:t>
            </a:r>
          </a:p>
          <a:p>
            <a:pPr>
              <a:buNone/>
            </a:pPr>
            <a:r>
              <a:rPr lang="pt-BR" b="1" dirty="0" smtClean="0"/>
              <a:t>	apenas das elites.</a:t>
            </a:r>
            <a:endParaRPr lang="pt-BR" dirty="0" smtClean="0"/>
          </a:p>
          <a:p>
            <a:pPr>
              <a:buNone/>
            </a:pPr>
            <a:endParaRPr lang="pt-BR" dirty="0"/>
          </a:p>
        </p:txBody>
      </p:sp>
      <p:pic>
        <p:nvPicPr>
          <p:cNvPr id="28674" name="Picture 2" descr="Imagem relacionada"/>
          <p:cNvPicPr>
            <a:picLocks noChangeAspect="1" noChangeArrowheads="1"/>
          </p:cNvPicPr>
          <p:nvPr/>
        </p:nvPicPr>
        <p:blipFill>
          <a:blip r:embed="rId2"/>
          <a:srcRect/>
          <a:stretch>
            <a:fillRect/>
          </a:stretch>
        </p:blipFill>
        <p:spPr bwMode="auto">
          <a:xfrm>
            <a:off x="5572132" y="5072074"/>
            <a:ext cx="2513017" cy="159919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1538" y="714356"/>
            <a:ext cx="7498080" cy="5534044"/>
          </a:xfrm>
        </p:spPr>
        <p:txBody>
          <a:bodyPr>
            <a:normAutofit fontScale="85000" lnSpcReduction="10000"/>
          </a:bodyPr>
          <a:lstStyle/>
          <a:p>
            <a:pPr>
              <a:buNone/>
            </a:pPr>
            <a:r>
              <a:rPr lang="pt-BR" b="1" dirty="0" smtClean="0"/>
              <a:t>	Victória Damasceno</a:t>
            </a:r>
            <a:endParaRPr lang="pt-BR" dirty="0" smtClean="0"/>
          </a:p>
          <a:p>
            <a:pPr>
              <a:buNone/>
            </a:pPr>
            <a:r>
              <a:rPr lang="pt-BR" b="1" dirty="0" smtClean="0"/>
              <a:t> </a:t>
            </a:r>
            <a:endParaRPr lang="pt-BR" dirty="0" smtClean="0"/>
          </a:p>
          <a:p>
            <a:pPr>
              <a:buNone/>
            </a:pPr>
            <a:r>
              <a:rPr lang="pt-BR" dirty="0" smtClean="0"/>
              <a:t>	18/12/2018 04h01</a:t>
            </a:r>
          </a:p>
          <a:p>
            <a:pPr>
              <a:buNone/>
            </a:pPr>
            <a:r>
              <a:rPr lang="pt-BR" dirty="0" smtClean="0"/>
              <a:t>	"Não sobra nada. É só o dinheiro para comer mesmo. Não dá para fazer muita coisa". É desta forma que </a:t>
            </a:r>
            <a:r>
              <a:rPr lang="pt-BR" dirty="0" err="1" smtClean="0"/>
              <a:t>Cinthia</a:t>
            </a:r>
            <a:r>
              <a:rPr lang="pt-BR" dirty="0" smtClean="0"/>
              <a:t> Fernandes, de 30 anos, moradora da periferia de Osasco, na grande São Paulo, descreve seus gastos mensais. Mãe solo de cinco crianças de um a 12 anos, </a:t>
            </a:r>
            <a:r>
              <a:rPr lang="pt-BR" dirty="0" err="1" smtClean="0"/>
              <a:t>Cinthia</a:t>
            </a:r>
            <a:r>
              <a:rPr lang="pt-BR" dirty="0" smtClean="0"/>
              <a:t> é a responsável por alimentar os filhos, a sogra e o sobrinho com os R$ 400 que ganha como vendedora de milho no centro da cidade. O marido, que também compunha a renda da casa, foi preso por tráfico de drogas.</a:t>
            </a:r>
          </a:p>
          <a:p>
            <a:pPr>
              <a:buNone/>
            </a:pPr>
            <a:endParaRPr lang="pt-B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85794"/>
            <a:ext cx="7498080" cy="5534044"/>
          </a:xfrm>
        </p:spPr>
        <p:txBody>
          <a:bodyPr/>
          <a:lstStyle/>
          <a:p>
            <a:pPr>
              <a:buNone/>
            </a:pPr>
            <a:r>
              <a:rPr lang="pt-BR" dirty="0" smtClean="0"/>
              <a:t>	</a:t>
            </a:r>
            <a:r>
              <a:rPr lang="pt-BR" sz="3600" dirty="0" smtClean="0"/>
              <a:t>Além do dinheiro de </a:t>
            </a:r>
            <a:r>
              <a:rPr lang="pt-BR" sz="3600" dirty="0" err="1" smtClean="0"/>
              <a:t>Cinthia</a:t>
            </a:r>
            <a:r>
              <a:rPr lang="pt-BR" sz="3600" dirty="0" smtClean="0"/>
              <a:t>, a casa conta com R$ 900 mensais de sua sogra, Maria Belém Pereira, de 55 anos, que trabalha em um salão de beleza e assume o aluguel de R$ 620 e as contas de água, luz e gás. No total, a renda na casa é de aproximadamente R$ 162,50 por pessoa por mês.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498080" cy="5534044"/>
          </a:xfrm>
        </p:spPr>
        <p:txBody>
          <a:bodyPr>
            <a:normAutofit fontScale="85000" lnSpcReduction="10000"/>
          </a:bodyPr>
          <a:lstStyle/>
          <a:p>
            <a:pPr>
              <a:buNone/>
            </a:pPr>
            <a:r>
              <a:rPr lang="pt-BR" dirty="0" smtClean="0"/>
              <a:t>	</a:t>
            </a:r>
            <a:r>
              <a:rPr lang="pt-BR" dirty="0" err="1" smtClean="0"/>
              <a:t>Cinthia</a:t>
            </a:r>
            <a:r>
              <a:rPr lang="pt-BR" dirty="0" smtClean="0"/>
              <a:t> é parte dos 26,5% dos brasileiros considerados pobres segundo a Síntese de Indicadores Sociais (SIS) do Instituto Brasileiro de Geografia Estatística (IBGE). O órgão utiliza o parâmetro adotado pelo Banco Mundial para definir a pobreza: famílias que vivem com até 5,5 dólares por dia, por pessoa no domicílio. Mas dentro desse grupo de brasileiros, </a:t>
            </a:r>
            <a:r>
              <a:rPr lang="pt-BR" dirty="0" err="1" smtClean="0"/>
              <a:t>Cinthia</a:t>
            </a:r>
            <a:r>
              <a:rPr lang="pt-BR" dirty="0" smtClean="0"/>
              <a:t> faz parte de um outro grupo: o das mulheres que sustentam a casa com filhos de até 14 anos. Segundo o levantamento do IBGE, 56,9% dessas mulheres estão abaixo da linha da pobreza. E se a raça for levada em conta, o cenário piora: 64,4% das mães negras vivem nessas condições.</a:t>
            </a:r>
          </a:p>
          <a:p>
            <a:pPr>
              <a:buNone/>
            </a:pPr>
            <a:endParaRPr lang="pt-B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572428" cy="5786478"/>
          </a:xfrm>
        </p:spPr>
        <p:txBody>
          <a:bodyPr>
            <a:normAutofit fontScale="92500"/>
          </a:bodyPr>
          <a:lstStyle/>
          <a:p>
            <a:pPr>
              <a:buNone/>
            </a:pPr>
            <a:r>
              <a:rPr lang="pt-BR" b="1" dirty="0" smtClean="0"/>
              <a:t>	Sociedade patriarcal coloca essas mulheres em vulnerabilidade</a:t>
            </a:r>
            <a:endParaRPr lang="pt-BR" dirty="0" smtClean="0"/>
          </a:p>
          <a:p>
            <a:pPr>
              <a:buNone/>
            </a:pPr>
            <a:r>
              <a:rPr lang="pt-BR" dirty="0" smtClean="0"/>
              <a:t>	</a:t>
            </a:r>
          </a:p>
          <a:p>
            <a:pPr>
              <a:buNone/>
            </a:pPr>
            <a:r>
              <a:rPr lang="pt-BR" dirty="0" smtClean="0"/>
              <a:t>	Nesse cenário, as populações mais vulneráveis acabam sendo as mais atingidas. Entram aí as mulheres que criam seus filhos sem um companheiro. "Como crianças não possuem rendimento, a renda da mulher que é mãe solo é distribuída entre os filhos, além de ter agravantes como quando a mãe precisa deixar o trabalho para cuidar dos filhos", explica Pedro.</a:t>
            </a:r>
          </a:p>
          <a:p>
            <a:pPr>
              <a:buNone/>
            </a:pPr>
            <a:endParaRPr lang="pt-B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00042"/>
            <a:ext cx="7498080" cy="5676920"/>
          </a:xfrm>
        </p:spPr>
        <p:txBody>
          <a:bodyPr>
            <a:normAutofit fontScale="92500" lnSpcReduction="20000"/>
          </a:bodyPr>
          <a:lstStyle/>
          <a:p>
            <a:pPr>
              <a:buNone/>
            </a:pPr>
            <a:r>
              <a:rPr lang="pt-BR" dirty="0" smtClean="0"/>
              <a:t>	As mulheres como </a:t>
            </a:r>
            <a:r>
              <a:rPr lang="pt-BR" dirty="0" err="1" smtClean="0"/>
              <a:t>Cinthia</a:t>
            </a:r>
            <a:r>
              <a:rPr lang="pt-BR" dirty="0" smtClean="0"/>
              <a:t> não são poucas. Entre 2005 e 2015, o Brasil ganhou 1,1 milhão de famílias chefiadas por mulheres. Segundo o IBGE, em 2005 o Brasil tinha cerca de 10,5 milhões de famílias nas quais a pessoa de referência eram mães solo. </a:t>
            </a:r>
          </a:p>
          <a:p>
            <a:pPr>
              <a:buNone/>
            </a:pPr>
            <a:r>
              <a:rPr lang="pt-BR" dirty="0" smtClean="0"/>
              <a:t>	Em 2015, esse número subiu para 11,6 milhões, o que corresponde a 26,8% das famílias no Brasil. </a:t>
            </a:r>
          </a:p>
          <a:p>
            <a:pPr>
              <a:buNone/>
            </a:pPr>
            <a:r>
              <a:rPr lang="pt-BR" dirty="0" smtClean="0"/>
              <a:t>			Segundo dados da mesma pesquisa, </a:t>
            </a:r>
          </a:p>
          <a:p>
            <a:pPr>
              <a:buNone/>
            </a:pPr>
            <a:r>
              <a:rPr lang="pt-BR" dirty="0" smtClean="0"/>
              <a:t>			famílias compostas por um homem </a:t>
            </a:r>
          </a:p>
          <a:p>
            <a:pPr>
              <a:buNone/>
            </a:pPr>
            <a:r>
              <a:rPr lang="pt-BR" dirty="0" smtClean="0"/>
              <a:t>			sem cônjuge e com filho </a:t>
            </a:r>
          </a:p>
          <a:p>
            <a:pPr>
              <a:buNone/>
            </a:pPr>
            <a:r>
              <a:rPr lang="pt-BR" dirty="0" smtClean="0"/>
              <a:t>			representam apenas 3,6%.</a:t>
            </a:r>
          </a:p>
          <a:p>
            <a:pPr>
              <a:buNone/>
            </a:pPr>
            <a:endParaRPr lang="pt-BR" dirty="0"/>
          </a:p>
        </p:txBody>
      </p:sp>
      <p:pic>
        <p:nvPicPr>
          <p:cNvPr id="29698" name="Picture 2" descr="Resultado de imagem para mÃ£es sozinhas com filhos ilustraÃ§Ã£o"/>
          <p:cNvPicPr>
            <a:picLocks noChangeAspect="1" noChangeArrowheads="1"/>
          </p:cNvPicPr>
          <p:nvPr/>
        </p:nvPicPr>
        <p:blipFill>
          <a:blip r:embed="rId2"/>
          <a:srcRect/>
          <a:stretch>
            <a:fillRect/>
          </a:stretch>
        </p:blipFill>
        <p:spPr bwMode="auto">
          <a:xfrm>
            <a:off x="285720" y="4286256"/>
            <a:ext cx="1905000" cy="238125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00042"/>
            <a:ext cx="7498080" cy="5676920"/>
          </a:xfrm>
        </p:spPr>
        <p:txBody>
          <a:bodyPr>
            <a:normAutofit fontScale="92500" lnSpcReduction="20000"/>
          </a:bodyPr>
          <a:lstStyle/>
          <a:p>
            <a:pPr>
              <a:buNone/>
            </a:pPr>
            <a:r>
              <a:rPr lang="pt-BR" dirty="0" smtClean="0"/>
              <a:t>	A pouca representatividade de pais solos chefes de família se relaciona com a forma como a organização da sociedade brasileira, que resiste à </a:t>
            </a:r>
            <a:r>
              <a:rPr lang="pt-BR" dirty="0" err="1" smtClean="0"/>
              <a:t>ideia</a:t>
            </a:r>
            <a:r>
              <a:rPr lang="pt-BR" dirty="0" smtClean="0"/>
              <a:t> de que os pais cuidem dos filhos ao mesmo tempo em que promove a lógica do homem provedor. </a:t>
            </a:r>
          </a:p>
          <a:p>
            <a:pPr>
              <a:buNone/>
            </a:pPr>
            <a:r>
              <a:rPr lang="pt-BR" dirty="0" smtClean="0"/>
              <a:t>	Este é o diagnóstico da psicóloga social Belinda </a:t>
            </a:r>
            <a:r>
              <a:rPr lang="pt-BR" dirty="0" err="1" smtClean="0"/>
              <a:t>Mandelbaum</a:t>
            </a:r>
            <a:r>
              <a:rPr lang="pt-BR" dirty="0" smtClean="0"/>
              <a:t>, responsável pelo Laboratório dos Estudos da Família do Instituto de Psicologia da Universidade de São Paulo (USP). Para Belinda, o Brasil ainda alimenta a </a:t>
            </a:r>
            <a:r>
              <a:rPr lang="pt-BR" dirty="0" err="1" smtClean="0"/>
              <a:t>ideia</a:t>
            </a:r>
            <a:r>
              <a:rPr lang="pt-BR" dirty="0" smtClean="0"/>
              <a:t> de que homens devem ir </a:t>
            </a:r>
          </a:p>
          <a:p>
            <a:pPr>
              <a:buNone/>
            </a:pPr>
            <a:r>
              <a:rPr lang="pt-BR" dirty="0" smtClean="0"/>
              <a:t>		   para o trabalho enquanto cuidar de</a:t>
            </a:r>
          </a:p>
          <a:p>
            <a:pPr>
              <a:buNone/>
            </a:pPr>
            <a:r>
              <a:rPr lang="pt-BR" dirty="0" smtClean="0"/>
              <a:t>           crianças é coisa de mulher. </a:t>
            </a:r>
          </a:p>
          <a:p>
            <a:pPr>
              <a:buNone/>
            </a:pPr>
            <a:endParaRPr lang="pt-BR" dirty="0"/>
          </a:p>
        </p:txBody>
      </p:sp>
      <p:pic>
        <p:nvPicPr>
          <p:cNvPr id="34818" name="Picture 2" descr="Resultado de imagem para mÃ£es sozinhas com filhos ilustraÃ§Ã£o"/>
          <p:cNvPicPr>
            <a:picLocks noChangeAspect="1" noChangeArrowheads="1"/>
          </p:cNvPicPr>
          <p:nvPr/>
        </p:nvPicPr>
        <p:blipFill>
          <a:blip r:embed="rId2" cstate="print"/>
          <a:srcRect/>
          <a:stretch>
            <a:fillRect/>
          </a:stretch>
        </p:blipFill>
        <p:spPr bwMode="auto">
          <a:xfrm>
            <a:off x="214282" y="5184789"/>
            <a:ext cx="1673211" cy="167321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498080" cy="5605482"/>
          </a:xfrm>
        </p:spPr>
        <p:txBody>
          <a:bodyPr/>
          <a:lstStyle/>
          <a:p>
            <a:pPr>
              <a:buNone/>
            </a:pPr>
            <a:r>
              <a:rPr lang="pt-BR" dirty="0" smtClean="0"/>
              <a:t>	De acordo com o Conselho Nacional de Justiça (CNJ), com base no Censo Escolar de 2011, o Brasil tem 5,5 milhões de crianças sem o nome do pai na certidão de nascimento. Dados mais atualizados mostram que só em São Paulo há 750 mil pessoas, entre zero e 30 anos, sem o nome do pai no registro, segundo o Governo do Estado.</a:t>
            </a:r>
          </a:p>
          <a:p>
            <a:pPr>
              <a:buNone/>
            </a:pPr>
            <a:endParaRPr lang="pt-BR" dirty="0"/>
          </a:p>
        </p:txBody>
      </p:sp>
      <p:pic>
        <p:nvPicPr>
          <p:cNvPr id="35842" name="Picture 2" descr="Resultado de imagem para filhos sem nome do pai na certidÃ£o de nascimento ilustraÃ§Ã£o"/>
          <p:cNvPicPr>
            <a:picLocks noChangeAspect="1" noChangeArrowheads="1"/>
          </p:cNvPicPr>
          <p:nvPr/>
        </p:nvPicPr>
        <p:blipFill>
          <a:blip r:embed="rId2"/>
          <a:srcRect/>
          <a:stretch>
            <a:fillRect/>
          </a:stretch>
        </p:blipFill>
        <p:spPr bwMode="auto">
          <a:xfrm>
            <a:off x="7257682" y="4929198"/>
            <a:ext cx="1886317" cy="192880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498080" cy="5605482"/>
          </a:xfrm>
        </p:spPr>
        <p:txBody>
          <a:bodyPr>
            <a:normAutofit fontScale="92500" lnSpcReduction="20000"/>
          </a:bodyPr>
          <a:lstStyle/>
          <a:p>
            <a:pPr>
              <a:buNone/>
            </a:pPr>
            <a:r>
              <a:rPr lang="pt-BR" dirty="0" smtClean="0"/>
              <a:t>	Marta* é uma das mulheres que compõem estes dados. Mãe de quatro crianças, sendo dois gêmeos, cada gravidez foi fruto de um pai diferente. O comum entre elas é o abandono: os três homens responsáveis pelas crianças as abandonaram e sequer pagam a pensão estabelecida por lei. Aos 30 anos, ela trabalha como empregada doméstica em uma única residência e ganha R$ 1.600 por mês. Essa renda a coloca dentro da estatística da linha da pobreza: R$ 320 por pessoa na casa, equivalente a 49% do valor teto estabelecido pelo Banco Mundial para que a pessoa seja considerada pobre.</a:t>
            </a:r>
          </a:p>
          <a:p>
            <a:pPr>
              <a:buNone/>
            </a:pPr>
            <a:endParaRPr lang="pt-B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05482"/>
          </a:xfrm>
        </p:spPr>
        <p:txBody>
          <a:bodyPr/>
          <a:lstStyle/>
          <a:p>
            <a:pPr>
              <a:buNone/>
            </a:pPr>
            <a:r>
              <a:rPr lang="pt-BR" dirty="0" smtClean="0"/>
              <a:t>	</a:t>
            </a:r>
            <a:r>
              <a:rPr lang="pt-BR" sz="4000" dirty="0" smtClean="0"/>
              <a:t>Com um aluguel de R$ 750 por uma casa de dois cômodos e um banheiro, Marta não consegue proporcionar para si ou para os filhos momentos de lazer. "O que sobra das contas é para o mercado. Dificilmente dá para fazer algo diferente disso", conta.</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572164"/>
          </a:xfrm>
        </p:spPr>
        <p:txBody>
          <a:bodyPr/>
          <a:lstStyle/>
          <a:p>
            <a:pPr marL="365760" lvl="2" indent="-283464">
              <a:spcBef>
                <a:spcPts val="600"/>
              </a:spcBef>
              <a:buClr>
                <a:schemeClr val="accent1"/>
              </a:buClr>
              <a:buSzPct val="80000"/>
              <a:buNone/>
            </a:pPr>
            <a:r>
              <a:rPr lang="pt-BR" b="1" dirty="0" smtClean="0"/>
              <a:t>	</a:t>
            </a:r>
            <a:r>
              <a:rPr lang="pt-BR" b="1" i="1" dirty="0" smtClean="0"/>
              <a:t>Mulheres negras vivem ainda mais vulnerabilidades</a:t>
            </a:r>
            <a:endParaRPr lang="pt-BR" sz="2800" b="1" i="1" dirty="0" smtClean="0"/>
          </a:p>
          <a:p>
            <a:pPr>
              <a:buNone/>
            </a:pPr>
            <a:endParaRPr lang="pt-BR" sz="1200" dirty="0" smtClean="0"/>
          </a:p>
          <a:p>
            <a:pPr>
              <a:buNone/>
            </a:pPr>
            <a:r>
              <a:rPr lang="pt-BR" dirty="0" smtClean="0"/>
              <a:t>	A pesquisa do IBGE realizou ainda um recorte racial sobre as famílias sustentadas por mães solo. Nos domicílios cujos responsáveis são mulheres pretas ou pardas sem cônjuge e com filhos até 14 anos, 25,2% dos moradores tinham pelo menos três restrições às dimensões analisadas. </a:t>
            </a:r>
            <a:endParaRPr lang="pt-BR" dirty="0"/>
          </a:p>
        </p:txBody>
      </p:sp>
      <p:pic>
        <p:nvPicPr>
          <p:cNvPr id="36866" name="Picture 2" descr="Resultado de imagem para mulheres negras e sobrecarga de trabalho ilustraÃ§Ã£o"/>
          <p:cNvPicPr>
            <a:picLocks noChangeAspect="1" noChangeArrowheads="1"/>
          </p:cNvPicPr>
          <p:nvPr/>
        </p:nvPicPr>
        <p:blipFill>
          <a:blip r:embed="rId2"/>
          <a:srcRect/>
          <a:stretch>
            <a:fillRect/>
          </a:stretch>
        </p:blipFill>
        <p:spPr bwMode="auto">
          <a:xfrm>
            <a:off x="3340916" y="5357826"/>
            <a:ext cx="3350389" cy="150017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498080" cy="5605482"/>
          </a:xfrm>
        </p:spPr>
        <p:txBody>
          <a:bodyPr>
            <a:normAutofit lnSpcReduction="10000"/>
          </a:bodyPr>
          <a:lstStyle/>
          <a:p>
            <a:pPr>
              <a:buNone/>
            </a:pPr>
            <a:r>
              <a:rPr lang="pt-BR" dirty="0" smtClean="0"/>
              <a:t>	"Esse é também o grupo com mais restrições à proteção social (46,1%) e à moradia adequada (28,5%) ", diz a pesquisa. As diferenças históricas de desigualdade racial são as principais causadoras de altas taxas de desemprego, menor rendimento e escolaridade entre os negros, de acordo com Pedro Rocha. 			"Sempre que fizermos o recorte </a:t>
            </a:r>
          </a:p>
          <a:p>
            <a:pPr>
              <a:buNone/>
            </a:pPr>
            <a:r>
              <a:rPr lang="pt-BR" dirty="0" smtClean="0"/>
              <a:t>                racial, as desigualdades vão se </a:t>
            </a:r>
          </a:p>
          <a:p>
            <a:pPr>
              <a:buNone/>
            </a:pPr>
            <a:r>
              <a:rPr lang="pt-BR" dirty="0" smtClean="0"/>
              <a:t>              sobressair em relação aos outros", </a:t>
            </a:r>
          </a:p>
          <a:p>
            <a:pPr>
              <a:buNone/>
            </a:pPr>
            <a:r>
              <a:rPr lang="pt-BR" dirty="0" smtClean="0"/>
              <a:t>              afirma o analista do IBGE.</a:t>
            </a:r>
          </a:p>
          <a:p>
            <a:pPr>
              <a:buNone/>
            </a:pPr>
            <a:endParaRPr lang="pt-BR" dirty="0"/>
          </a:p>
        </p:txBody>
      </p:sp>
      <p:pic>
        <p:nvPicPr>
          <p:cNvPr id="39938" name="Picture 2" descr="Imagem relacionada"/>
          <p:cNvPicPr>
            <a:picLocks noChangeAspect="1" noChangeArrowheads="1"/>
          </p:cNvPicPr>
          <p:nvPr/>
        </p:nvPicPr>
        <p:blipFill>
          <a:blip r:embed="rId2" cstate="print"/>
          <a:srcRect/>
          <a:stretch>
            <a:fillRect/>
          </a:stretch>
        </p:blipFill>
        <p:spPr bwMode="auto">
          <a:xfrm>
            <a:off x="0" y="4566911"/>
            <a:ext cx="2428860" cy="1719633"/>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85794"/>
            <a:ext cx="7498080" cy="5605482"/>
          </a:xfrm>
        </p:spPr>
        <p:txBody>
          <a:bodyPr>
            <a:normAutofit fontScale="92500" lnSpcReduction="20000"/>
          </a:bodyPr>
          <a:lstStyle/>
          <a:p>
            <a:pPr>
              <a:buNone/>
            </a:pPr>
            <a:r>
              <a:rPr lang="pt-BR" dirty="0" smtClean="0"/>
              <a:t>		É o caso de Joyce Cristina, mãe de </a:t>
            </a:r>
            <a:r>
              <a:rPr lang="pt-BR" dirty="0" err="1" smtClean="0"/>
              <a:t>Jamilly</a:t>
            </a:r>
            <a:r>
              <a:rPr lang="pt-BR" dirty="0" smtClean="0"/>
              <a:t> de 7 anos, e moradora de Mogi das Cruzes, em São Paulo. Aos 24 anos, Joyce vive em uma casa de dois cômodos no bairro de </a:t>
            </a:r>
            <a:r>
              <a:rPr lang="pt-BR" dirty="0" err="1" smtClean="0"/>
              <a:t>Jundiapeba</a:t>
            </a:r>
            <a:r>
              <a:rPr lang="pt-BR" dirty="0" smtClean="0"/>
              <a:t>, ao lado do marido e da filha.</a:t>
            </a:r>
          </a:p>
          <a:p>
            <a:pPr>
              <a:buNone/>
            </a:pPr>
            <a:r>
              <a:rPr lang="pt-BR" dirty="0" smtClean="0"/>
              <a:t>		Ela se enquadra no grupo porque o IBGE leva em conta na pesquisa a pessoa de referência na família, ou seja, quem é que tem rendimentos. Apesar de ser casada, Joyce é a única responsável pela renda da casa. "Meu marido é pedreiro e dificilmente consegue trabalho. Quando consegue, muitas vezes as pessoas pagam com alimentos", conta.</a:t>
            </a:r>
          </a:p>
          <a:p>
            <a:pPr>
              <a:buNone/>
            </a:pPr>
            <a:endParaRPr lang="pt-B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05482"/>
          </a:xfrm>
        </p:spPr>
        <p:txBody>
          <a:bodyPr/>
          <a:lstStyle/>
          <a:p>
            <a:pPr>
              <a:buNone/>
            </a:pPr>
            <a:r>
              <a:rPr lang="pt-BR" dirty="0" smtClean="0"/>
              <a:t>	</a:t>
            </a:r>
            <a:r>
              <a:rPr lang="pt-BR" sz="3600" dirty="0" smtClean="0"/>
              <a:t>Joyce é beneficiária do Bolsa Família e faz parte das 46,9% de pessoas negras ocupadas por trabalho informal no Brasil. Tem renda fixa de cerca de R$ 300 por mês, o que faz com que sua ocupação de doméstica corresponda a menos de 50% do R$ 688 correspondentes à média salarial desta categoria, segundo o IBGE.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14356"/>
            <a:ext cx="7498080" cy="5534044"/>
          </a:xfrm>
        </p:spPr>
        <p:txBody>
          <a:bodyPr>
            <a:normAutofit fontScale="92500" lnSpcReduction="10000"/>
          </a:bodyPr>
          <a:lstStyle/>
          <a:p>
            <a:pPr>
              <a:buNone/>
            </a:pPr>
            <a:r>
              <a:rPr lang="pt-BR" dirty="0" smtClean="0"/>
              <a:t>		Seu dia a dia é corrido. As diárias como trabalhadora doméstica e o auxílio de R$ 120 do Bolsa Família não são suficientes para arcar com os custos da casa. Sem casa própria, o valor do seu aluguel é de R$ 350, além das contas de água e luz. </a:t>
            </a:r>
          </a:p>
          <a:p>
            <a:pPr>
              <a:buNone/>
            </a:pPr>
            <a:r>
              <a:rPr lang="pt-BR" dirty="0" smtClean="0"/>
              <a:t>		Para aumentar o rendimento do mês e conseguir cuidar da filha, às vezes procura fazer bicos, mas conta que não consegue faturar mais de um salário mínimo. "Mesmo trabalhando de domingo a domingo, juntando os picados, não dá para fazer nada além de pagar as contas", diz.</a:t>
            </a:r>
          </a:p>
          <a:p>
            <a:pPr>
              <a:buNone/>
            </a:pPr>
            <a:endParaRPr lang="pt-B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05482"/>
          </a:xfrm>
        </p:spPr>
        <p:txBody>
          <a:bodyPr>
            <a:normAutofit fontScale="85000" lnSpcReduction="20000"/>
          </a:bodyPr>
          <a:lstStyle/>
          <a:p>
            <a:pPr>
              <a:buNone/>
            </a:pPr>
            <a:r>
              <a:rPr lang="pt-BR" dirty="0" smtClean="0"/>
              <a:t>		Para Belinda </a:t>
            </a:r>
            <a:r>
              <a:rPr lang="pt-BR" dirty="0" err="1" smtClean="0"/>
              <a:t>Mandelbaum</a:t>
            </a:r>
            <a:r>
              <a:rPr lang="pt-BR" dirty="0" smtClean="0"/>
              <a:t>, a sobrecarga das mulheres negras é fruto do passado escravocrata do Brasil, que nunca deu à população negra a possibilidade de ascensão social por meio do acesso à educação. </a:t>
            </a:r>
          </a:p>
          <a:p>
            <a:pPr>
              <a:buNone/>
            </a:pPr>
            <a:r>
              <a:rPr lang="pt-BR" dirty="0" smtClean="0"/>
              <a:t>		"É um ciclo que se auto-alimenta. Sem educação de qualidade a população negra, em especial as mulheres, terão menos chances de acessos aos empregos melhores e menos condições de realizar uma disputa salarial", explica. Para ela, esses fatores compõem um quadro que não somente aprofunda as desigualdades, mas as perpetuam. "Cabe a sociedade e ao Estado promover situações que rompam com esse círculo vicioso."</a:t>
            </a:r>
          </a:p>
          <a:p>
            <a:pPr>
              <a:buNone/>
            </a:pPr>
            <a:endParaRPr lang="pt-BR" dirty="0"/>
          </a:p>
        </p:txBody>
      </p:sp>
      <p:pic>
        <p:nvPicPr>
          <p:cNvPr id="40962" name="Picture 2" descr="Imagem relacionada"/>
          <p:cNvPicPr>
            <a:picLocks noChangeAspect="1" noChangeArrowheads="1"/>
          </p:cNvPicPr>
          <p:nvPr/>
        </p:nvPicPr>
        <p:blipFill>
          <a:blip r:embed="rId2" cstate="print"/>
          <a:srcRect/>
          <a:stretch>
            <a:fillRect/>
          </a:stretch>
        </p:blipFill>
        <p:spPr bwMode="auto">
          <a:xfrm>
            <a:off x="7072331" y="5525098"/>
            <a:ext cx="1428760" cy="133290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76920"/>
          </a:xfrm>
        </p:spPr>
        <p:txBody>
          <a:bodyPr>
            <a:normAutofit lnSpcReduction="10000"/>
          </a:bodyPr>
          <a:lstStyle/>
          <a:p>
            <a:pPr>
              <a:buNone/>
            </a:pPr>
            <a:r>
              <a:rPr lang="pt-BR" dirty="0" smtClean="0"/>
              <a:t>	Além da falta de oportunidade para o desenvolvimento social, a saúde mental deste grupo de mulheres se tornou outro fator que intensifica sua vulnerabilidade. Belinda conta que a falta de políticas públicas na área da saúde, do trabalho e da assistência social às expõem a "toda sorte de violências". </a:t>
            </a:r>
          </a:p>
          <a:p>
            <a:pPr>
              <a:buNone/>
            </a:pPr>
            <a:r>
              <a:rPr lang="pt-BR" i="1" dirty="0" smtClean="0"/>
              <a:t>		Para garantir à sobrevivências dos seus,</a:t>
            </a:r>
          </a:p>
          <a:p>
            <a:pPr>
              <a:buNone/>
            </a:pPr>
            <a:r>
              <a:rPr lang="pt-BR" i="1" dirty="0" smtClean="0"/>
              <a:t>	     essas mulheres aceitam condições </a:t>
            </a:r>
          </a:p>
          <a:p>
            <a:pPr>
              <a:buNone/>
            </a:pPr>
            <a:r>
              <a:rPr lang="pt-BR" i="1" dirty="0" smtClean="0"/>
              <a:t>       precárias de trabalho e com sobrecarga de esforço físico extenuante", afirma </a:t>
            </a:r>
            <a:r>
              <a:rPr lang="pt-BR" i="1" dirty="0" err="1" smtClean="0"/>
              <a:t>Bellinda</a:t>
            </a:r>
            <a:r>
              <a:rPr lang="pt-BR" i="1" dirty="0" smtClean="0"/>
              <a:t>.</a:t>
            </a:r>
            <a:endParaRPr lang="pt-BR" dirty="0" smtClean="0"/>
          </a:p>
          <a:p>
            <a:pPr>
              <a:buNone/>
            </a:pPr>
            <a:endParaRPr lang="pt-BR" dirty="0" smtClean="0"/>
          </a:p>
          <a:p>
            <a:pPr>
              <a:buNone/>
            </a:pPr>
            <a:endParaRPr lang="pt-BR" dirty="0"/>
          </a:p>
        </p:txBody>
      </p:sp>
      <p:pic>
        <p:nvPicPr>
          <p:cNvPr id="45060" name="Picture 4" descr="Resultado de imagem para mulheres e sobrecarga emocional ilustraÃ§Ã£o"/>
          <p:cNvPicPr>
            <a:picLocks noChangeAspect="1" noChangeArrowheads="1"/>
          </p:cNvPicPr>
          <p:nvPr/>
        </p:nvPicPr>
        <p:blipFill>
          <a:blip r:embed="rId2"/>
          <a:srcRect/>
          <a:stretch>
            <a:fillRect/>
          </a:stretch>
        </p:blipFill>
        <p:spPr bwMode="auto">
          <a:xfrm>
            <a:off x="0" y="4429132"/>
            <a:ext cx="1571636" cy="1023259"/>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76920"/>
          </a:xfrm>
        </p:spPr>
        <p:txBody>
          <a:bodyPr/>
          <a:lstStyle/>
          <a:p>
            <a:pPr>
              <a:buNone/>
            </a:pPr>
            <a:r>
              <a:rPr lang="pt-BR" dirty="0" smtClean="0"/>
              <a:t>	Esses fatores geram situações de tensão e cansaço constante, que se reverberam para dentro da família e podem até mesmo se transformar em situações de violência. "Há uma ausência de amparo que gera falta de políticas públicas de proteção social para estas mulheres, o que repercute negativamente na sua saúde mental e na sua relação com os entes queridos", conclui.</a:t>
            </a:r>
          </a:p>
          <a:p>
            <a:pPr>
              <a:buNone/>
            </a:pPr>
            <a:endParaRPr lang="pt-BR" dirty="0"/>
          </a:p>
        </p:txBody>
      </p:sp>
      <p:pic>
        <p:nvPicPr>
          <p:cNvPr id="46082" name="Picture 2" descr="Resultado de imagem para mulheres e sobrecarga emocional ilustraÃ§Ã£o"/>
          <p:cNvPicPr>
            <a:picLocks noChangeAspect="1" noChangeArrowheads="1"/>
          </p:cNvPicPr>
          <p:nvPr/>
        </p:nvPicPr>
        <p:blipFill>
          <a:blip r:embed="rId2"/>
          <a:srcRect/>
          <a:stretch>
            <a:fillRect/>
          </a:stretch>
        </p:blipFill>
        <p:spPr bwMode="auto">
          <a:xfrm>
            <a:off x="7143768" y="5210161"/>
            <a:ext cx="1647839" cy="1647839"/>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00042"/>
            <a:ext cx="7498080" cy="5929354"/>
          </a:xfrm>
        </p:spPr>
        <p:txBody>
          <a:bodyPr>
            <a:normAutofit fontScale="77500" lnSpcReduction="20000"/>
          </a:bodyPr>
          <a:lstStyle/>
          <a:p>
            <a:pPr>
              <a:buNone/>
            </a:pPr>
            <a:r>
              <a:rPr lang="pt-BR" dirty="0" smtClean="0"/>
              <a:t>		Sem familiares que </a:t>
            </a:r>
            <a:r>
              <a:rPr lang="pt-BR" dirty="0" err="1" smtClean="0"/>
              <a:t>apoiem</a:t>
            </a:r>
            <a:r>
              <a:rPr lang="pt-BR" dirty="0" smtClean="0"/>
              <a:t> a criação da filha, Joyce Cristina é uma das tantas mulheres que se expõe às situações precárias de trabalho para garantir a sobrevivência de sua família. </a:t>
            </a:r>
          </a:p>
          <a:p>
            <a:pPr>
              <a:buNone/>
            </a:pPr>
            <a:r>
              <a:rPr lang="pt-BR" dirty="0" smtClean="0"/>
              <a:t>		Para ela, a falta de oportunidades de desenvolvimento pessoal são os fatores que a colocaram no grupo de mulheres que vivem na linha da pobreza. Mas mesmo no trabalho doméstico, sonha em ajudar outras mães. </a:t>
            </a:r>
          </a:p>
          <a:p>
            <a:pPr>
              <a:buNone/>
            </a:pPr>
            <a:r>
              <a:rPr lang="pt-BR" dirty="0" smtClean="0"/>
              <a:t>		"Quero abrir uma creche", conta. O sonho incomum é um misto de amor pelas crianças e cuidado com outras mulheres. </a:t>
            </a:r>
          </a:p>
          <a:p>
            <a:pPr>
              <a:buNone/>
            </a:pPr>
            <a:r>
              <a:rPr lang="pt-BR" dirty="0" smtClean="0"/>
              <a:t>		"Eu me apego as crianças e acho que as mães não deveriam abrir mão do seu trabalho porque não têm vagas nas creches". Joyce sonha com uma creche a preços populares, para que as mães da periferia tenham condições de pagar, trabalhar e de cuidar de seus filhos.</a:t>
            </a:r>
          </a:p>
          <a:p>
            <a:pPr>
              <a:buNone/>
            </a:pPr>
            <a:endParaRPr lang="pt-B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534044"/>
          </a:xfrm>
        </p:spPr>
        <p:txBody>
          <a:bodyPr/>
          <a:lstStyle/>
          <a:p>
            <a:pPr>
              <a:buNone/>
            </a:pPr>
            <a:r>
              <a:rPr lang="pt-BR" dirty="0" smtClean="0"/>
              <a:t>	A situação se agrava ainda mais quando são analisadas as situações de moradia dessa população. Uma parcela expressiva de pessoas na linha da pobreza possuem inadequações nos imóveis onde vivem. A primeira inadequação é a ausência de banheiro exclusivo de uso da residência, ou seja, que no dia a dia não é compartilhado com moradores de outras casas. </a:t>
            </a:r>
            <a:endParaRPr lang="pt-BR" dirty="0"/>
          </a:p>
        </p:txBody>
      </p:sp>
      <p:pic>
        <p:nvPicPr>
          <p:cNvPr id="47106" name="Picture 2" descr="Imagem relacionada"/>
          <p:cNvPicPr>
            <a:picLocks noChangeAspect="1" noChangeArrowheads="1"/>
          </p:cNvPicPr>
          <p:nvPr/>
        </p:nvPicPr>
        <p:blipFill>
          <a:blip r:embed="rId2" cstate="print"/>
          <a:srcRect/>
          <a:stretch>
            <a:fillRect/>
          </a:stretch>
        </p:blipFill>
        <p:spPr bwMode="auto">
          <a:xfrm>
            <a:off x="5715008" y="5286388"/>
            <a:ext cx="2337269" cy="1571612"/>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76920"/>
          </a:xfrm>
        </p:spPr>
        <p:txBody>
          <a:bodyPr/>
          <a:lstStyle/>
          <a:p>
            <a:pPr>
              <a:buNone/>
            </a:pPr>
            <a:r>
              <a:rPr lang="pt-BR" dirty="0" smtClean="0"/>
              <a:t>	As demais correspondem a materiais não duráveis nas paredes externas dos domicílios, adensamento domiciliar excessivo (quando há mais de três pessoas por cômodo na residência), e o valor do aluguel correspondente a mais de 30% da renda total da casa.</a:t>
            </a:r>
          </a:p>
          <a:p>
            <a:pPr>
              <a:buNone/>
            </a:pPr>
            <a:endParaRPr lang="pt-BR" dirty="0"/>
          </a:p>
        </p:txBody>
      </p:sp>
      <p:pic>
        <p:nvPicPr>
          <p:cNvPr id="49154" name="Picture 2" descr="Imagem relacionada"/>
          <p:cNvPicPr>
            <a:picLocks noChangeAspect="1" noChangeArrowheads="1"/>
          </p:cNvPicPr>
          <p:nvPr/>
        </p:nvPicPr>
        <p:blipFill>
          <a:blip r:embed="rId2" cstate="print"/>
          <a:srcRect/>
          <a:stretch>
            <a:fillRect/>
          </a:stretch>
        </p:blipFill>
        <p:spPr bwMode="auto">
          <a:xfrm>
            <a:off x="4572000" y="4429132"/>
            <a:ext cx="3259135" cy="217275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76920"/>
          </a:xfrm>
        </p:spPr>
        <p:txBody>
          <a:bodyPr>
            <a:normAutofit fontScale="92500" lnSpcReduction="20000"/>
          </a:bodyPr>
          <a:lstStyle/>
          <a:p>
            <a:pPr>
              <a:buNone/>
            </a:pPr>
            <a:r>
              <a:rPr lang="pt-BR" dirty="0" smtClean="0"/>
              <a:t>	Das quatro inadequações, </a:t>
            </a:r>
            <a:r>
              <a:rPr lang="pt-BR" dirty="0" err="1" smtClean="0"/>
              <a:t>Cinthia</a:t>
            </a:r>
            <a:r>
              <a:rPr lang="pt-BR" dirty="0" smtClean="0"/>
              <a:t> convive com duas delas. Moradora de um imóvel de dois cômodos e um banheiro, há uma média de quatro pessoas por cômodo na residência. Com um quarto e uma cozinha, a autônoma divide a noite com os outros sete moradores da casa. As mobílias do único quarto correspondem a uma beliche, duas camas de solteiro e uma cama de casal. Dentre essas, há duas camas que são divididas: uma de solteiro, com quem ela dorme com o filho mais novo, e outra de casal, onde dormem três das quatro filhas mulheres. Além disso, seu aluguel corresponde a 51,6% da renda total da casa.</a:t>
            </a:r>
          </a:p>
          <a:p>
            <a:pPr>
              <a:buNone/>
            </a:pPr>
            <a:endParaRPr lang="pt-B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76920"/>
          </a:xfrm>
        </p:spPr>
        <p:txBody>
          <a:bodyPr/>
          <a:lstStyle/>
          <a:p>
            <a:pPr>
              <a:buNone/>
            </a:pPr>
            <a:r>
              <a:rPr lang="pt-BR" dirty="0" smtClean="0"/>
              <a:t>	Apesar da dificuldade, não se considera dentro da linha da pobreza. "Eu acho que tem pessoas que estão pior que eu. Eu não me considero na linha de pobreza porque as minhas filhas podem não ter tudo do bom o do melhor, mas não falta nada."</a:t>
            </a:r>
          </a:p>
          <a:p>
            <a:pPr>
              <a:buNone/>
            </a:pPr>
            <a:endParaRPr lang="pt-BR" i="1" dirty="0" smtClean="0"/>
          </a:p>
          <a:p>
            <a:pPr>
              <a:buNone/>
            </a:pPr>
            <a:r>
              <a:rPr lang="pt-BR" i="1" dirty="0" smtClean="0"/>
              <a:t>*Nome fictício usado para preservar a identidade da entrevistada</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642918"/>
            <a:ext cx="7498080" cy="5605482"/>
          </a:xfrm>
        </p:spPr>
        <p:txBody>
          <a:bodyPr>
            <a:normAutofit lnSpcReduction="10000"/>
          </a:bodyPr>
          <a:lstStyle/>
          <a:p>
            <a:pPr>
              <a:buNone/>
            </a:pPr>
            <a:r>
              <a:rPr lang="pt-BR" dirty="0" smtClean="0"/>
              <a:t>	</a:t>
            </a:r>
            <a:r>
              <a:rPr lang="pt-BR" sz="3600" i="1" dirty="0" smtClean="0"/>
              <a:t>Aí ele disse: —Agora vamos fazer os seres humanos, que serão como nós, que se parecerão conosco. Eles terão poder sobre os peixes, sobre as aves, sobre os animais domésticos e selvagens e sobre os animais que se arrastam pelo chão.</a:t>
            </a:r>
          </a:p>
          <a:p>
            <a:pPr>
              <a:buNone/>
            </a:pPr>
            <a:r>
              <a:rPr lang="pt-BR" sz="3600" b="1" i="1" dirty="0" smtClean="0"/>
              <a:t>	</a:t>
            </a:r>
            <a:r>
              <a:rPr lang="pt-BR" sz="3600" i="1" dirty="0" smtClean="0"/>
              <a:t>Assim Deus criou os seres humanos; ele os criou parecidos com Deus. Ele os criou homem e mulher (</a:t>
            </a:r>
            <a:r>
              <a:rPr lang="pt-BR" sz="3600" i="1" dirty="0" err="1" smtClean="0"/>
              <a:t>Gn</a:t>
            </a:r>
            <a:r>
              <a:rPr lang="pt-BR" sz="3600" i="1" dirty="0" smtClean="0"/>
              <a:t> 1. 26 e 27)</a:t>
            </a:r>
          </a:p>
          <a:p>
            <a:pPr>
              <a:buNone/>
            </a:pPr>
            <a:endParaRPr lang="pt-B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571480"/>
            <a:ext cx="7498080" cy="5605482"/>
          </a:xfrm>
        </p:spPr>
        <p:txBody>
          <a:bodyPr/>
          <a:lstStyle/>
          <a:p>
            <a:pPr>
              <a:buNone/>
            </a:pPr>
            <a:r>
              <a:rPr lang="pt-BR" dirty="0" smtClean="0"/>
              <a:t>	</a:t>
            </a:r>
            <a:r>
              <a:rPr lang="pt-BR" sz="4400" i="1" dirty="0" smtClean="0"/>
              <a:t>Desse modo não existe diferença entre judeus e não-judeus, entre escravos e pessoas livres, entre homens e mulheres: todos vocês são um só por estarem unidos com Cristo Jesus. (Gálatas 3:28)</a:t>
            </a:r>
          </a:p>
          <a:p>
            <a:pPr>
              <a:buNone/>
            </a:pP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0100" y="785794"/>
            <a:ext cx="7498080" cy="5534044"/>
          </a:xfrm>
        </p:spPr>
        <p:txBody>
          <a:bodyPr/>
          <a:lstStyle/>
          <a:p>
            <a:pPr>
              <a:buNone/>
            </a:pPr>
            <a:r>
              <a:rPr lang="pt-BR" b="1" u="sng" dirty="0" smtClean="0">
                <a:hlinkClick r:id="rId2"/>
              </a:rPr>
              <a:t>https://youtu.be/jNsysIWyLEI</a:t>
            </a:r>
            <a:endParaRPr lang="pt-BR" dirty="0" smtClean="0"/>
          </a:p>
          <a:p>
            <a:pPr>
              <a:buNone/>
            </a:pPr>
            <a:r>
              <a:rPr lang="pt-BR" b="1" dirty="0" smtClean="0"/>
              <a:t> </a:t>
            </a:r>
            <a:endParaRPr lang="pt-BR" dirty="0" smtClean="0"/>
          </a:p>
          <a:p>
            <a:pPr>
              <a:buNone/>
            </a:pPr>
            <a:r>
              <a:rPr lang="pt-BR" b="1" u="sng" dirty="0" smtClean="0">
                <a:hlinkClick r:id="rId3"/>
              </a:rPr>
              <a:t>https</a:t>
            </a:r>
            <a:r>
              <a:rPr lang="pt-BR" b="1" u="sng" smtClean="0">
                <a:hlinkClick r:id="rId3"/>
              </a:rPr>
              <a:t>://</a:t>
            </a:r>
            <a:r>
              <a:rPr lang="pt-BR" b="1" u="sng" smtClean="0">
                <a:hlinkClick r:id="rId3"/>
              </a:rPr>
              <a:t>youtu.be/I40gDMeL95E</a:t>
            </a:r>
            <a:endParaRPr lang="pt-BR" b="1" u="sng" smtClean="0"/>
          </a:p>
          <a:p>
            <a:pPr>
              <a:buNone/>
            </a:pPr>
            <a:endParaRPr lang="pt-BR" dirty="0" smtClean="0"/>
          </a:p>
          <a:p>
            <a:pPr>
              <a:buNone/>
            </a:pPr>
            <a:endParaRPr lang="pt-B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ício">
  <a:themeElements>
    <a:clrScheme name="Solstí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í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í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227</TotalTime>
  <Words>11</Words>
  <Application>Microsoft Office PowerPoint</Application>
  <PresentationFormat>Apresentação na tela (4:3)</PresentationFormat>
  <Paragraphs>103</Paragraphs>
  <Slides>41</Slides>
  <Notes>0</Notes>
  <HiddenSlides>0</HiddenSlides>
  <MMClips>0</MMClips>
  <ScaleCrop>false</ScaleCrop>
  <HeadingPairs>
    <vt:vector size="4" baseType="variant">
      <vt:variant>
        <vt:lpstr>Tema</vt:lpstr>
      </vt:variant>
      <vt:variant>
        <vt:i4>1</vt:i4>
      </vt:variant>
      <vt:variant>
        <vt:lpstr>Títulos de slides</vt:lpstr>
      </vt:variant>
      <vt:variant>
        <vt:i4>41</vt:i4>
      </vt:variant>
    </vt:vector>
  </HeadingPairs>
  <TitlesOfParts>
    <vt:vector size="42" baseType="lpstr">
      <vt:lpstr>Solstício</vt:lpstr>
      <vt:lpstr>A MULHER E  A POBREZA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MULHER E  A POBREZA</dc:title>
  <dc:creator>Jane</dc:creator>
  <cp:lastModifiedBy>Jane</cp:lastModifiedBy>
  <cp:revision>20</cp:revision>
  <dcterms:created xsi:type="dcterms:W3CDTF">2019-09-20T16:58:23Z</dcterms:created>
  <dcterms:modified xsi:type="dcterms:W3CDTF">2019-09-21T14:08:27Z</dcterms:modified>
</cp:coreProperties>
</file>